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0"/>
  </p:notesMasterIdLst>
  <p:sldIdLst>
    <p:sldId id="328" r:id="rId2"/>
    <p:sldId id="313" r:id="rId3"/>
    <p:sldId id="353" r:id="rId4"/>
    <p:sldId id="360" r:id="rId5"/>
    <p:sldId id="361" r:id="rId6"/>
    <p:sldId id="362" r:id="rId7"/>
    <p:sldId id="363" r:id="rId8"/>
    <p:sldId id="364" r:id="rId9"/>
    <p:sldId id="365" r:id="rId10"/>
    <p:sldId id="366" r:id="rId11"/>
    <p:sldId id="367" r:id="rId12"/>
    <p:sldId id="368" r:id="rId13"/>
    <p:sldId id="369" r:id="rId14"/>
    <p:sldId id="370" r:id="rId15"/>
    <p:sldId id="371" r:id="rId16"/>
    <p:sldId id="372" r:id="rId17"/>
    <p:sldId id="373" r:id="rId18"/>
    <p:sldId id="374" r:id="rId19"/>
  </p:sldIdLst>
  <p:sldSz cx="12192000" cy="6858000"/>
  <p:notesSz cx="6858000" cy="9144000"/>
  <p:embeddedFontLst>
    <p:embeddedFont>
      <p:font typeface="ALS Sector Regular" panose="02000000000000000000" pitchFamily="50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 Pages" id="{FCEA663C-48B0-7640-ACFB-F74CC6B52896}">
          <p14:sldIdLst>
            <p14:sldId id="328"/>
          </p14:sldIdLst>
        </p14:section>
        <p14:section name="Main Pages" id="{2D6216EE-085B-1D4F-9148-1C95E9B04113}">
          <p14:sldIdLst>
            <p14:sldId id="313"/>
            <p14:sldId id="353"/>
            <p14:sldId id="360"/>
            <p14:sldId id="361"/>
            <p14:sldId id="362"/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</p14:sldIdLst>
        </p14:section>
        <p14:section name="End Pages" id="{3602EDAD-CAB5-8D49-BB7B-9D76B042243D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6DEA"/>
    <a:srgbClr val="D4E6FF"/>
    <a:srgbClr val="000000"/>
    <a:srgbClr val="232323"/>
    <a:srgbClr val="434343"/>
    <a:srgbClr val="FFFFFF"/>
    <a:srgbClr val="D4E5FE"/>
    <a:srgbClr val="F8F8F8"/>
    <a:srgbClr val="EAEAEA"/>
    <a:srgbClr val="F83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72" autoAdjust="0"/>
    <p:restoredTop sz="74556" autoAdjust="0"/>
  </p:normalViewPr>
  <p:slideViewPr>
    <p:cSldViewPr snapToGrid="0" snapToObjects="1">
      <p:cViewPr varScale="1">
        <p:scale>
          <a:sx n="58" d="100"/>
          <a:sy n="58" d="100"/>
        </p:scale>
        <p:origin x="90" y="65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B1DD2-73B1-F14C-85CF-6D78FFDE7F84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9E6FB5-F890-304F-A36B-54AA81FB8B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28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Добрый день, уважаемая комиссия, меня зовут Артемий Фёдоров.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 представляю свою выпускную квалификационную работу на тему «Создание больших реалистичных природных ландшафтов и анимации персонажей на </a:t>
            </a:r>
            <a:r>
              <a:rPr lang="en-US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 Engine</a:t>
            </a:r>
            <a:r>
              <a:rPr lang="ru-RU" sz="105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4».</a:t>
            </a:r>
          </a:p>
          <a:p>
            <a:endParaRPr lang="ru-RU" sz="105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45258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возможности удобного добавления в ландшафты водоёмов, был создан инструмент, позволяющий создавать реки по сплайнам произвольной формы.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данного инструмента в разработанную сцену была добавлена река.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56420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 персонажей – другой важный аспект разработки современных видеоигр.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демонстрации различных технологий анима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ций персонажей на основе классов, предоставляемых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nreal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ngine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 разработан игровой персонаж, имеющий возможность перемешаться по сцене с помощью ходьбы, бега, прыжков, ходьбы в приседе.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технологии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Blendspaces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(интерполяции поз персонажа между различными анимациями ) реализован плавный переход между медленной ходьбой, лёгким бегом и спринтом.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4721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была разработана боевая система, позволяющая персонажу выбирать цели и атаковать их оружием в произвольном направлении, выбираемым курсором мыши.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программы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Blender 3D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 создан ряд анимаций: стойки, парирования и атаки, проводимые с четырех основных направлений (снизу, сверху, справа, слева).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1441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Исходя из положения курсора мыши пользователя вычисляется угол, под которым должно находится оружие.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97457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Далее, с помощью этого угла рассчитываются веса для каждого из четырех направлений.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На слайде представлены линейные весовые функции для четырех направлений для углов от –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до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 найденным весовым функциям происходит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Blending </a:t>
            </a:r>
            <a:r>
              <a:rPr lang="ru-R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(смешение? Интерполяция?)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итоговое положение оружия.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31844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 можно получать атаки и </a:t>
            </a:r>
            <a:r>
              <a:rPr lang="ru-R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парирования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</a:t>
            </a:r>
            <a:r>
              <a:rPr lang="ru-R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абсолютно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любого направления, что продемонстрировано на слайде.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отметить, что такой боевой системы, позволяющей выбирать любое направление атаки, на рынке не было найдено.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91116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целью демонстрации созданной боевой системы был также разработан искусственный интеллект для неигрового персонажа - врага.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Враг преследует игрока, атакует его в случайном направлении и производит попытки блокировать атаки.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Искусственный интеллект был разработан с помощью технологии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behavior trees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(древо поведения) 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предоставляемой 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 </a:t>
            </a: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gine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позволяющей программировать поведение неигровых персонажей с помощью условной блок-схемы. 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5647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Разработанный игровой персонаж и персонаж-враг были помещены в созданный природный ландшафт.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4128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результате работы выполнены следующие задачи:</a:t>
            </a:r>
          </a:p>
          <a:p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Изучен полный цикл создания природных ландшафтов;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Разработан массивный природный ландшафт в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Разработан анимированной игровой персонаж.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Разработана оригинальная боевую систему, демонстрирующая технологии анимации</a:t>
            </a:r>
          </a:p>
          <a:p>
            <a:pPr lvl="0"/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Спасибо за внимание, Буду рад ответить на ваши вопросы.</a:t>
            </a:r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18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1608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Цель работы: разработать большой реалистичный природный ландшафт и создать анимированного персонажа с использованием трёхмерного движка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 Engine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</a:t>
            </a:r>
          </a:p>
          <a:p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Были поставлены следующие задачи: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Изучить полный цикл создания природных ландшафтов;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Разработать массивный природный ландшафт в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Разработать анимированного игрового персонажа.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Разработать боевую систему, демонстрирующую технологии анимации</a:t>
            </a:r>
          </a:p>
          <a:p>
            <a:endParaRPr lang="en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8233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Сегодня российская индустрия видеоигр стремительно развивается.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последние три года ИРИ (Институт Развития Интернета) выделил более 1 млрд рублей на различные отечественные проекты.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Актуальность работы заключается в том, что рассматриваемые технологии являются неотъемлемой частью создания современных видеоигр.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Подавляющее большинство современных высокобюджетных проектов используют технологии открытого мира и анимации персонажей, как продукты зарубежных студий, так и российского производства такие как Смута 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Atomic Heart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21658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Основные понятия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LOD/</a:t>
            </a:r>
            <a:r>
              <a:rPr lang="ru-RU" sz="1200" b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Level</a:t>
            </a:r>
            <a:r>
              <a:rPr lang="ru-RU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sz="1200" b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Of</a:t>
            </a:r>
            <a:r>
              <a:rPr lang="ru-RU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sz="1200" b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Detail</a:t>
            </a:r>
            <a:r>
              <a:rPr lang="ru-RU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– уровень детализации 3д модели. Одна модель может содержать несколько LOD, отличающихся по визуальному качеству и производительности;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Тайлы (</a:t>
            </a:r>
            <a:r>
              <a:rPr lang="ru-RU" sz="1200" b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Tiles</a:t>
            </a:r>
            <a:r>
              <a:rPr lang="ru-RU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) – небольшие сегменты карты ландшафта, которые возможно рендерить по отдельности;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Instancing (дублирование геометрии) – подход, позволяющий </a:t>
            </a:r>
            <a:r>
              <a:rPr lang="ru-RU" sz="1200" b="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отрисовывать</a:t>
            </a:r>
            <a:r>
              <a:rPr lang="ru-RU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множество копий одного и того же 3d-объекта за один проход</a:t>
            </a:r>
            <a:r>
              <a:rPr 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;</a:t>
            </a:r>
            <a:endParaRPr lang="ru-RU" sz="1200" b="0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Blending </a:t>
            </a:r>
            <a:r>
              <a:rPr lang="ru-RU" sz="12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(смешение) – техника, нужная для создания плавных переходов между различными позами и анимациями персонажей.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0006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Создание природного ландшафта проводилось от общего к частному.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Сперва с помощью программы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 Machine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симулирующей протекание природных процессов была разработана общая форма острова.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09394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Площадь полученного острова – около 4ех квадратных километров.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отображения моделей такого масштаба без потери производительности требуются технологии оптимизации. 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568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данном случае был использован «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тайлинг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 - разбиение карты ландшафта на сектора меньшего размера – тайлы. </a:t>
            </a:r>
          </a:p>
          <a:p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для каждого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создаются различные уровни детализации 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LOD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ы).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При рендеринге ландшафта только тайлы, близкие к наблюдателю, отображаются в высоком разрешении, остальные теряют уровень детализации по мере отдаления от наблюдателя.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Данная технология позволяет отображать ландшафты практически любого размера.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2535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Детализация ландшафта представляет из себя размещение природных объектов меньшего масштаба: водоёмов, лесов, лугов.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травы и деревьев был использован большой ряд 3д моделей с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шейдерной</a:t>
            </a:r>
            <a:r>
              <a:rPr lang="ru-RU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анимацией, имитирующей движение растительности на ветру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92334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водоёмов был создан реалистичный шейдер воды, учитывающий следующие визуальные эффекты:</a:t>
            </a:r>
          </a:p>
          <a:p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Двигающаяся рябь на поверхности воды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Рефракция света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Поглощение света, зависящее от глубины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Отражение света в зависимости от угла, под которым наблюдается вода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ru-RU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Пена, появляющаяся на границах воды и в местах резкого изменения направления течения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ru-RU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Качественная передача перечисленных эффектов напрямую сказывается на реалистичности получаемого изображения.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9E6FB5-F890-304F-A36B-54AA81FB8B09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72539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379BA0-411E-A65B-876A-7611F71E37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7E0D2E3-37C1-D763-45E1-5611DCB124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A40A64-28A0-00A1-D917-2A896022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DA8E28-A781-8F75-66B2-59F3125B8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F558D9E-7590-D7A8-4C58-D3A2D81C1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868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A2BACE5-BB05-C3A5-DD41-1733373E7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BADC787-2CB8-7D05-7248-858F71956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13BAE0B-13F0-64F1-931E-30D572758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9F82812-101B-7090-50AB-7588FBD06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966155-AA2C-8FF1-D604-9C0D5E236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318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9FB54F11-0A84-1BDD-F8B1-4A6AB340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0E85FF9-1A4D-2103-8E70-27524A4F1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9F23D07-ACD4-B405-AC0F-BCC390067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5CD1D5B-DEBA-3AA4-215A-3DDE74190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AA6B24-E5D5-0134-836C-502AE8CBB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4389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2ED183-9AEB-04E1-1030-33EF54C1D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E7279B3-8393-6458-8BB7-7ADA4E5B6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C40523-4510-EF74-45EE-D22BB79A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CB625F-5079-C90D-D8DF-CB7B60491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8AA83B6-A404-5936-CC80-EC9668C5D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976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C1A509-87DC-767E-1832-C7CC363AA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51884C6-3013-2458-0D68-A79021658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003E16-5D83-7B39-5E7A-9F01AC18D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7CCE9B-95D8-9316-C686-67A20911F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C337C9-1926-3AED-110C-23634C24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259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82984E-EC5B-9060-A2BD-594795B09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929E23-65B3-BB1A-8057-C43A937AF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FBCA964-7517-C44F-4089-D73C8C9A4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9D7B3-96A9-1F31-FFD0-CED4EDBF8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48DED3-81A7-C95A-C099-288A4C2E9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EE3D20-8724-FA65-EF34-BC2B1AD60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578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D5074E-293E-3A76-CAC2-6C5894148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C44E037-C4FA-D65F-DD15-3EB27E8E36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D5DBB3-1C4A-34AF-0037-C7D147D16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1D213FB-DBAC-11C6-C232-49F21D795C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A6A2461-D4A7-7991-4932-4BC08454C0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503503A-4F0A-0B84-8B95-C5532231A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72E2AA5-B04B-511D-3F64-47B0E937A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3BCC1A9-C078-D857-B6FC-D2BE7A492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48163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4877D4-61ED-5225-4B61-2CBCB01D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96CAC9-68A8-6AA1-1060-7FB102AFC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9B4FA76-A58E-6266-E50F-6EE6783FD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54F895F-D327-014B-C3DF-00E769390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42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B5F5DA4-954D-7489-7260-247E22617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48D1EA36-18D0-FCE9-0CEB-63DC27AEE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138B87-3BE8-E11A-4CA5-32AB35B1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978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872561-52A2-5966-54B8-EEDDAEB38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0A797C-423C-AC6B-D4D5-A9A8E00A21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E570D-2BFC-B862-DCD3-1F1B707F3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C8C0C96-5EA3-6E15-1B27-D07890188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8A6578-8C97-AD3E-6C9F-9C52222A9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18E633-B5FC-2FB9-CCBB-E727CBD45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6756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6DECCB-440D-BA77-A255-47BA24D5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359C9-E73A-60DA-395D-0BA533E81B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7F5D950-A285-52A7-3A70-B9D48FD5FD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FE07823-E262-66FD-5E7C-73C230125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C19CEFE-2C72-7E64-ED66-D17D5B331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100F73-52A0-70AA-D241-932B26639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63E1C1-A028-4D4E-A8C8-9214D2A1B6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84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9B47216-A557-C48B-4C71-1A240DC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322E18-8D58-0C66-D787-DB415C99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0DDE747-9118-13EB-934F-B918F17AD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E4A8F-D894-394B-8106-7DD72FD6EB1F}" type="datetimeFigureOut">
              <a:rPr lang="ru-RU" smtClean="0"/>
              <a:t>25.06.2024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205960-BE43-11EA-5C91-829BA1B3E3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CC4A4-F428-D59F-9C65-A877CAF52A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21440" y="3246437"/>
            <a:ext cx="478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LS Sector Regular" pitchFamily="2" charset="0"/>
                <a:cs typeface="ALS Sector Regular" pitchFamily="2" charset="0"/>
              </a:defRPr>
            </a:lvl1pPr>
          </a:lstStyle>
          <a:p>
            <a:fld id="{1363E1C1-A028-4D4E-A8C8-9214D2A1B6C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8431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A4FB85EC-22E5-F140-9E45-1A18C489A553}"/>
              </a:ext>
            </a:extLst>
          </p:cNvPr>
          <p:cNvSpPr txBox="1">
            <a:spLocks/>
          </p:cNvSpPr>
          <p:nvPr/>
        </p:nvSpPr>
        <p:spPr>
          <a:xfrm>
            <a:off x="463436" y="1367900"/>
            <a:ext cx="8253845" cy="2819400"/>
          </a:xfrm>
          <a:prstGeom prst="rect">
            <a:avLst/>
          </a:prstGeom>
        </p:spPr>
        <p:txBody>
          <a:bodyPr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Создание больших реалистичных природных ландшафтов и анимации персонажей на Unreal Engine 4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7AC25DA0-FB7B-F5ED-1652-54BE4C90F804}"/>
              </a:ext>
            </a:extLst>
          </p:cNvPr>
          <p:cNvSpPr txBox="1">
            <a:spLocks/>
          </p:cNvSpPr>
          <p:nvPr/>
        </p:nvSpPr>
        <p:spPr>
          <a:xfrm>
            <a:off x="463433" y="378750"/>
            <a:ext cx="11211339" cy="65324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000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Московский государственный технический университет им. Н.Э. Баумана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0ADFA6D0-86C4-4568-A118-E449F703F4D7}"/>
              </a:ext>
            </a:extLst>
          </p:cNvPr>
          <p:cNvSpPr txBox="1">
            <a:spLocks/>
          </p:cNvSpPr>
          <p:nvPr/>
        </p:nvSpPr>
        <p:spPr>
          <a:xfrm>
            <a:off x="463433" y="4632960"/>
            <a:ext cx="8253845" cy="111027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Студент: Фёдоров А.В. РК6-81Б</a:t>
            </a:r>
          </a:p>
          <a:p>
            <a:r>
              <a:rPr lang="ru-RU" sz="24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Научный руководитель: Витюков Ф.А.</a:t>
            </a:r>
          </a:p>
        </p:txBody>
      </p:sp>
    </p:spTree>
    <p:extLst>
      <p:ext uri="{BB962C8B-B14F-4D97-AF65-F5344CB8AC3E}">
        <p14:creationId xmlns:p14="http://schemas.microsoft.com/office/powerpoint/2010/main" val="4134601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Детализация ландшафта: водоёмы</a:t>
            </a:r>
          </a:p>
        </p:txBody>
      </p:sp>
      <p:sp>
        <p:nvSpPr>
          <p:cNvPr id="19" name="Подзаголовок 2">
            <a:extLst>
              <a:ext uri="{FF2B5EF4-FFF2-40B4-BE49-F238E27FC236}">
                <a16:creationId xmlns:a16="http://schemas.microsoft.com/office/drawing/2014/main" id="{775D0913-8CC8-496F-9BB2-92B6CD5DD430}"/>
              </a:ext>
            </a:extLst>
          </p:cNvPr>
          <p:cNvSpPr txBox="1">
            <a:spLocks/>
          </p:cNvSpPr>
          <p:nvPr/>
        </p:nvSpPr>
        <p:spPr>
          <a:xfrm>
            <a:off x="741480" y="5058146"/>
            <a:ext cx="4387112" cy="99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7 – Инструмент для создания рек по сплайнам, задаваемых пользователем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5319462-3E61-4574-9423-0E3C74915EB4}"/>
              </a:ext>
            </a:extLst>
          </p:cNvPr>
          <p:cNvPicPr/>
          <p:nvPr/>
        </p:nvPicPr>
        <p:blipFill rotWithShape="1">
          <a:blip r:embed="rId3"/>
          <a:srcRect l="4455" r="4818"/>
          <a:stretch/>
        </p:blipFill>
        <p:spPr>
          <a:xfrm>
            <a:off x="838200" y="1887986"/>
            <a:ext cx="4290392" cy="308202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36A9A49-7081-4721-883C-2D788141F66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1681" y="1887987"/>
            <a:ext cx="5837522" cy="3082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D0AFEC8A-E5D5-4704-B704-A1485BE74B09}"/>
              </a:ext>
            </a:extLst>
          </p:cNvPr>
          <p:cNvSpPr txBox="1">
            <a:spLocks/>
          </p:cNvSpPr>
          <p:nvPr/>
        </p:nvSpPr>
        <p:spPr>
          <a:xfrm>
            <a:off x="5631681" y="5094167"/>
            <a:ext cx="5837522" cy="99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8 – Река, встроенная в природную сцену с помощью разработанного инструмента</a:t>
            </a:r>
          </a:p>
        </p:txBody>
      </p:sp>
    </p:spTree>
    <p:extLst>
      <p:ext uri="{BB962C8B-B14F-4D97-AF65-F5344CB8AC3E}">
        <p14:creationId xmlns:p14="http://schemas.microsoft.com/office/powerpoint/2010/main" val="3520969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Персонаж: анимации перемещения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8A87804-E882-4022-ACA9-F242035FB88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394" y="1816451"/>
            <a:ext cx="7027211" cy="322509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F7AC8C9D-CD77-457D-A9CF-83AF164E8158}"/>
              </a:ext>
            </a:extLst>
          </p:cNvPr>
          <p:cNvSpPr txBox="1">
            <a:spLocks/>
          </p:cNvSpPr>
          <p:nvPr/>
        </p:nvSpPr>
        <p:spPr>
          <a:xfrm>
            <a:off x="741479" y="5058146"/>
            <a:ext cx="10713459" cy="99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9 – Плавный переход между различными анимациями ходьбы и бега</a:t>
            </a:r>
          </a:p>
        </p:txBody>
      </p:sp>
    </p:spTree>
    <p:extLst>
      <p:ext uri="{BB962C8B-B14F-4D97-AF65-F5344CB8AC3E}">
        <p14:creationId xmlns:p14="http://schemas.microsoft.com/office/powerpoint/2010/main" val="1858237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Персонаж: анимации боя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F7AC8C9D-CD77-457D-A9CF-83AF164E8158}"/>
              </a:ext>
            </a:extLst>
          </p:cNvPr>
          <p:cNvSpPr txBox="1">
            <a:spLocks/>
          </p:cNvSpPr>
          <p:nvPr/>
        </p:nvSpPr>
        <p:spPr>
          <a:xfrm>
            <a:off x="721848" y="5339799"/>
            <a:ext cx="3627137" cy="12272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10 – Интерфейс программы Blender 3D, используемой для покадровой анимации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FAA1448-85B9-4705-A128-D0E7B9AAF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848" y="1556468"/>
            <a:ext cx="3646768" cy="378333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7DE802F-FEA6-40A6-87E7-F55408F4DFBB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19"/>
          <a:stretch/>
        </p:blipFill>
        <p:spPr bwMode="auto">
          <a:xfrm>
            <a:off x="5029517" y="1927376"/>
            <a:ext cx="6251893" cy="3003248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0E24ECBD-A417-4319-ABA2-5ACCAD1FD0EA}"/>
              </a:ext>
            </a:extLst>
          </p:cNvPr>
          <p:cNvSpPr txBox="1">
            <a:spLocks/>
          </p:cNvSpPr>
          <p:nvPr/>
        </p:nvSpPr>
        <p:spPr>
          <a:xfrm>
            <a:off x="5029516" y="5339798"/>
            <a:ext cx="6251893" cy="99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11 – Одна из разработанных анимаций удара</a:t>
            </a:r>
          </a:p>
        </p:txBody>
      </p:sp>
    </p:spTree>
    <p:extLst>
      <p:ext uri="{BB962C8B-B14F-4D97-AF65-F5344CB8AC3E}">
        <p14:creationId xmlns:p14="http://schemas.microsoft.com/office/powerpoint/2010/main" val="2354331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Персонаж: анимации боя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F7AC8C9D-CD77-457D-A9CF-83AF164E8158}"/>
              </a:ext>
            </a:extLst>
          </p:cNvPr>
          <p:cNvSpPr txBox="1">
            <a:spLocks/>
          </p:cNvSpPr>
          <p:nvPr/>
        </p:nvSpPr>
        <p:spPr>
          <a:xfrm>
            <a:off x="721848" y="5339799"/>
            <a:ext cx="10733090" cy="12272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12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– Разработанные для четырех основных направлений позы персонажа, держащего оружие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41DD7DC-2AFD-4378-B192-4AE97AB46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4668" y="1519038"/>
            <a:ext cx="7302660" cy="3817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574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Персонаж: анимации боя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F7AC8C9D-CD77-457D-A9CF-83AF164E8158}"/>
              </a:ext>
            </a:extLst>
          </p:cNvPr>
          <p:cNvSpPr txBox="1">
            <a:spLocks/>
          </p:cNvSpPr>
          <p:nvPr/>
        </p:nvSpPr>
        <p:spPr>
          <a:xfrm>
            <a:off x="721848" y="5339799"/>
            <a:ext cx="10733090" cy="1027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13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– Весовые функции для четырех основных направлений движения оружия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A3FBF1-519E-4842-8334-918D51862D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335" y="1915634"/>
            <a:ext cx="10337330" cy="333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0890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Персонаж: анимации боя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F7AC8C9D-CD77-457D-A9CF-83AF164E8158}"/>
              </a:ext>
            </a:extLst>
          </p:cNvPr>
          <p:cNvSpPr txBox="1">
            <a:spLocks/>
          </p:cNvSpPr>
          <p:nvPr/>
        </p:nvSpPr>
        <p:spPr>
          <a:xfrm>
            <a:off x="721848" y="5339799"/>
            <a:ext cx="10733090" cy="1027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1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4 – Траектории атак персонажа, проводимые в произвольных направлениях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C3005DF-C1BB-4AD4-A721-4BF2B1BF5B8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9118" y="1556468"/>
            <a:ext cx="8829046" cy="37450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3581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0" y="0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Неигровой персонаж-враг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F7AC8C9D-CD77-457D-A9CF-83AF164E8158}"/>
              </a:ext>
            </a:extLst>
          </p:cNvPr>
          <p:cNvSpPr txBox="1">
            <a:spLocks/>
          </p:cNvSpPr>
          <p:nvPr/>
        </p:nvSpPr>
        <p:spPr>
          <a:xfrm>
            <a:off x="721848" y="5339799"/>
            <a:ext cx="10733090" cy="1027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1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5 – Схема поведения персонажа-врага, контролируемого ИИ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AF469A9-F6E7-4AAD-A0A7-68AF6713481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740340" y="1690688"/>
            <a:ext cx="8711320" cy="366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5326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0" y="0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Разработанные персонажи в природной сцене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F7AC8C9D-CD77-457D-A9CF-83AF164E8158}"/>
              </a:ext>
            </a:extLst>
          </p:cNvPr>
          <p:cNvSpPr txBox="1">
            <a:spLocks/>
          </p:cNvSpPr>
          <p:nvPr/>
        </p:nvSpPr>
        <p:spPr>
          <a:xfrm>
            <a:off x="721848" y="5519571"/>
            <a:ext cx="10733090" cy="10277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1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5 – Разработанные анимированные персонажи в большой природной сцене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91A828C-B5FD-41E7-96F4-9A2FB1FD7762}"/>
              </a:ext>
            </a:extLst>
          </p:cNvPr>
          <p:cNvPicPr/>
          <p:nvPr/>
        </p:nvPicPr>
        <p:blipFill rotWithShape="1">
          <a:blip r:embed="rId3"/>
          <a:srcRect l="14157" t="6779" r="2696" b="6271"/>
          <a:stretch/>
        </p:blipFill>
        <p:spPr bwMode="auto">
          <a:xfrm>
            <a:off x="904031" y="1690687"/>
            <a:ext cx="3082214" cy="39263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8C2C898-BA59-411D-AE2F-5C56ED0FAA1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373896" y="1690688"/>
            <a:ext cx="6979904" cy="3926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234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18" y="2571020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Заключение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7F7E762B-7702-4AC7-8E9F-6280CBABD5B0}"/>
              </a:ext>
            </a:extLst>
          </p:cNvPr>
          <p:cNvSpPr txBox="1">
            <a:spLocks/>
          </p:cNvSpPr>
          <p:nvPr/>
        </p:nvSpPr>
        <p:spPr>
          <a:xfrm>
            <a:off x="4272742" y="798023"/>
            <a:ext cx="7747462" cy="53201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ru-RU" sz="2000" b="1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В результате работы выполнены следующие задачи</a:t>
            </a: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Изучен полный цикл создания природных ландшафтов;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Разработан массивный природный ландшафт в UE4;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Создан анимированный персонаж;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Разработана оригинальная боевая система, демонстрирующая технологии анимации.</a:t>
            </a:r>
          </a:p>
        </p:txBody>
      </p:sp>
    </p:spTree>
    <p:extLst>
      <p:ext uri="{BB962C8B-B14F-4D97-AF65-F5344CB8AC3E}">
        <p14:creationId xmlns:p14="http://schemas.microsoft.com/office/powerpoint/2010/main" val="495812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AE51AFE0-E498-130B-EF2F-85CF4E006214}"/>
              </a:ext>
            </a:extLst>
          </p:cNvPr>
          <p:cNvSpPr txBox="1">
            <a:spLocks/>
          </p:cNvSpPr>
          <p:nvPr/>
        </p:nvSpPr>
        <p:spPr>
          <a:xfrm>
            <a:off x="4272742" y="1061877"/>
            <a:ext cx="7747462" cy="15032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ru-RU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Цель работы</a:t>
            </a: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	 разработать большой реалистичный природный ландшафт и создать анимированного персонажа с использованием трёхмерного движка Unreal Engine 4</a:t>
            </a:r>
          </a:p>
        </p:txBody>
      </p:sp>
      <p:sp>
        <p:nvSpPr>
          <p:cNvPr id="8" name="Параллелограмм 7">
            <a:extLst>
              <a:ext uri="{FF2B5EF4-FFF2-40B4-BE49-F238E27FC236}">
                <a16:creationId xmlns:a16="http://schemas.microsoft.com/office/drawing/2014/main" id="{E005804D-EB41-1E7D-1243-9F7DCAE924DC}"/>
              </a:ext>
            </a:extLst>
          </p:cNvPr>
          <p:cNvSpPr/>
          <p:nvPr/>
        </p:nvSpPr>
        <p:spPr>
          <a:xfrm>
            <a:off x="0" y="0"/>
            <a:ext cx="4114800" cy="6891867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45E0E9-3513-5531-CB1D-AB5ABE2ED5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218" y="2571020"/>
            <a:ext cx="3077062" cy="1749826"/>
          </a:xfrm>
        </p:spPr>
        <p:txBody>
          <a:bodyPr anchor="ctr">
            <a:noAutofit/>
          </a:bodyPr>
          <a:lstStyle/>
          <a:p>
            <a:pPr algn="l"/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Постановка задачи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D6B226-5CF2-C6D3-2EA7-19321638F3AE}"/>
              </a:ext>
            </a:extLst>
          </p:cNvPr>
          <p:cNvSpPr txBox="1"/>
          <p:nvPr/>
        </p:nvSpPr>
        <p:spPr>
          <a:xfrm>
            <a:off x="6469380" y="-12573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7F7E762B-7702-4AC7-8E9F-6280CBABD5B0}"/>
              </a:ext>
            </a:extLst>
          </p:cNvPr>
          <p:cNvSpPr txBox="1">
            <a:spLocks/>
          </p:cNvSpPr>
          <p:nvPr/>
        </p:nvSpPr>
        <p:spPr>
          <a:xfrm>
            <a:off x="4272742" y="2817627"/>
            <a:ext cx="7747462" cy="33005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ru-RU" sz="2000" b="1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Задачи: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Изучить полный цикл создания природных ландшафтов;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Разработать массивный природный ландшафт в UE4;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Разработать анимированного игрового персонажа;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ru-RU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Разработать боевую систему, демонстрирующую технологии анимации.</a:t>
            </a:r>
          </a:p>
        </p:txBody>
      </p:sp>
    </p:spTree>
    <p:extLst>
      <p:ext uri="{BB962C8B-B14F-4D97-AF65-F5344CB8AC3E}">
        <p14:creationId xmlns:p14="http://schemas.microsoft.com/office/powerpoint/2010/main" val="537275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араллелограмм 10">
            <a:extLst>
              <a:ext uri="{FF2B5EF4-FFF2-40B4-BE49-F238E27FC236}">
                <a16:creationId xmlns:a16="http://schemas.microsoft.com/office/drawing/2014/main" id="{54ECF9D6-892C-4C90-B411-1F29903B845B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1" y="9426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Актуальность работы</a:t>
            </a:r>
          </a:p>
        </p:txBody>
      </p:sp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228E5AAC-AB21-430B-86D8-122076083C7C}"/>
              </a:ext>
            </a:extLst>
          </p:cNvPr>
          <p:cNvSpPr txBox="1">
            <a:spLocks/>
          </p:cNvSpPr>
          <p:nvPr/>
        </p:nvSpPr>
        <p:spPr>
          <a:xfrm>
            <a:off x="741480" y="1686213"/>
            <a:ext cx="10713459" cy="12737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Стремительное развитие российской индустрии видеоигр;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Рассматриваемые технологии используются в подавляющем большинстве современных проектов.</a:t>
            </a:r>
          </a:p>
        </p:txBody>
      </p:sp>
      <p:pic>
        <p:nvPicPr>
          <p:cNvPr id="15" name="Picture 2" descr="Купить игру Смута на ПК. Скачать игру Смута официально">
            <a:extLst>
              <a:ext uri="{FF2B5EF4-FFF2-40B4-BE49-F238E27FC236}">
                <a16:creationId xmlns:a16="http://schemas.microsoft.com/office/drawing/2014/main" id="{2BED605B-A9A0-40F6-AFF8-D563781F77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47"/>
          <a:stretch/>
        </p:blipFill>
        <p:spPr bwMode="auto">
          <a:xfrm>
            <a:off x="697421" y="3261666"/>
            <a:ext cx="3849694" cy="2539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Atomic Heart — Википедия">
            <a:extLst>
              <a:ext uri="{FF2B5EF4-FFF2-40B4-BE49-F238E27FC236}">
                <a16:creationId xmlns:a16="http://schemas.microsoft.com/office/drawing/2014/main" id="{C6EF9E8C-A640-40CE-9737-23F00FAF59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0"/>
          <a:stretch/>
        </p:blipFill>
        <p:spPr bwMode="auto">
          <a:xfrm>
            <a:off x="4951922" y="3244501"/>
            <a:ext cx="1973323" cy="258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 descr="Передний край — гайды, новости, статьи, обзоры, трейлеры, секреты Передний  край | VK Play">
            <a:extLst>
              <a:ext uri="{FF2B5EF4-FFF2-40B4-BE49-F238E27FC236}">
                <a16:creationId xmlns:a16="http://schemas.microsoft.com/office/drawing/2014/main" id="{A1994883-26E9-4C2E-BE02-428404929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197" y="3244501"/>
            <a:ext cx="4273161" cy="258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logo 1">
            <a:extLst>
              <a:ext uri="{FF2B5EF4-FFF2-40B4-BE49-F238E27FC236}">
                <a16:creationId xmlns:a16="http://schemas.microsoft.com/office/drawing/2014/main" id="{48E048BC-F85D-4B8D-A9FF-E3D0927496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0300" y="2959954"/>
            <a:ext cx="3154279" cy="210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Подзаголовок 2">
            <a:extLst>
              <a:ext uri="{FF2B5EF4-FFF2-40B4-BE49-F238E27FC236}">
                <a16:creationId xmlns:a16="http://schemas.microsoft.com/office/drawing/2014/main" id="{775D0913-8CC8-496F-9BB2-92B6CD5DD430}"/>
              </a:ext>
            </a:extLst>
          </p:cNvPr>
          <p:cNvSpPr txBox="1">
            <a:spLocks/>
          </p:cNvSpPr>
          <p:nvPr/>
        </p:nvSpPr>
        <p:spPr>
          <a:xfrm>
            <a:off x="781120" y="5800723"/>
            <a:ext cx="10713459" cy="7134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1 – Современные российские проекты</a:t>
            </a:r>
          </a:p>
        </p:txBody>
      </p:sp>
    </p:spTree>
    <p:extLst>
      <p:ext uri="{BB962C8B-B14F-4D97-AF65-F5344CB8AC3E}">
        <p14:creationId xmlns:p14="http://schemas.microsoft.com/office/powerpoint/2010/main" val="1419421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араллелограмм 11">
            <a:extLst>
              <a:ext uri="{FF2B5EF4-FFF2-40B4-BE49-F238E27FC236}">
                <a16:creationId xmlns:a16="http://schemas.microsoft.com/office/drawing/2014/main" id="{DAEBBDA6-7A12-4820-BACE-6D2D8C9C4832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1" y="96712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Основные понятия</a:t>
            </a:r>
          </a:p>
        </p:txBody>
      </p:sp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228E5AAC-AB21-430B-86D8-122076083C7C}"/>
              </a:ext>
            </a:extLst>
          </p:cNvPr>
          <p:cNvSpPr txBox="1">
            <a:spLocks/>
          </p:cNvSpPr>
          <p:nvPr/>
        </p:nvSpPr>
        <p:spPr>
          <a:xfrm>
            <a:off x="741480" y="1686213"/>
            <a:ext cx="10713459" cy="44984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LOD/</a:t>
            </a:r>
            <a:r>
              <a:rPr lang="ru-RU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Level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Of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Detail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– </a:t>
            </a:r>
            <a:r>
              <a:rPr lang="ru-RU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уровень детализации 3д модели. Одна модель может содержать несколько LOD, отличающихся по визуальному качеству и производительности;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Тайлы (</a:t>
            </a:r>
            <a:r>
              <a:rPr lang="ru-RU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Tiles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) – </a:t>
            </a:r>
            <a:r>
              <a:rPr lang="ru-RU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небольшие сегменты карты ландшафта, которые возможно рендерить по отдельности;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Instancing (дублирование геометрии) – </a:t>
            </a:r>
            <a:r>
              <a:rPr lang="ru-RU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подход, позволяющий </a:t>
            </a:r>
            <a:r>
              <a:rPr lang="ru-RU" sz="18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отрисовывать</a:t>
            </a:r>
            <a:r>
              <a:rPr lang="ru-RU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множество копий одного и того же 3d-объекта за один проход</a:t>
            </a:r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;</a:t>
            </a:r>
            <a:endParaRPr lang="ru-RU" sz="1800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Blending 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(смешение) </a:t>
            </a:r>
            <a:r>
              <a:rPr lang="ru-RU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–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</a:t>
            </a:r>
            <a:r>
              <a:rPr lang="ru-RU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техника, нужная для создания плавных переходов между различными позами и анимациями персонажей.</a:t>
            </a:r>
          </a:p>
        </p:txBody>
      </p:sp>
    </p:spTree>
    <p:extLst>
      <p:ext uri="{BB962C8B-B14F-4D97-AF65-F5344CB8AC3E}">
        <p14:creationId xmlns:p14="http://schemas.microsoft.com/office/powerpoint/2010/main" val="2088481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карты</a:t>
            </a:r>
          </a:p>
        </p:txBody>
      </p:sp>
      <p:sp>
        <p:nvSpPr>
          <p:cNvPr id="19" name="Подзаголовок 2">
            <a:extLst>
              <a:ext uri="{FF2B5EF4-FFF2-40B4-BE49-F238E27FC236}">
                <a16:creationId xmlns:a16="http://schemas.microsoft.com/office/drawing/2014/main" id="{775D0913-8CC8-496F-9BB2-92B6CD5DD430}"/>
              </a:ext>
            </a:extLst>
          </p:cNvPr>
          <p:cNvSpPr txBox="1">
            <a:spLocks/>
          </p:cNvSpPr>
          <p:nvPr/>
        </p:nvSpPr>
        <p:spPr>
          <a:xfrm>
            <a:off x="741480" y="5544044"/>
            <a:ext cx="10713459" cy="71348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2 – этапы разработки ландшафта в программе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World Machine</a:t>
            </a:r>
            <a:endParaRPr lang="ru-RU" sz="1800" b="1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AE34314B-E413-4C5A-8A0F-D0E200FDC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79" y="1592861"/>
            <a:ext cx="5317121" cy="1988819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07E129B7-7D26-47AE-9D72-389CCCEAF2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1" y="1592861"/>
            <a:ext cx="5330116" cy="1957079"/>
          </a:xfrm>
          <a:prstGeom prst="rect">
            <a:avLst/>
          </a:prstGeom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3E926AF8-D83B-4516-8351-1309917FD8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120" y="3549940"/>
            <a:ext cx="5314881" cy="1945390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9BA693F1-6E47-4926-BEE3-7026C4ACEA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544544"/>
            <a:ext cx="5330117" cy="195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000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Разработка карты</a:t>
            </a:r>
          </a:p>
        </p:txBody>
      </p:sp>
      <p:sp>
        <p:nvSpPr>
          <p:cNvPr id="19" name="Подзаголовок 2">
            <a:extLst>
              <a:ext uri="{FF2B5EF4-FFF2-40B4-BE49-F238E27FC236}">
                <a16:creationId xmlns:a16="http://schemas.microsoft.com/office/drawing/2014/main" id="{775D0913-8CC8-496F-9BB2-92B6CD5DD430}"/>
              </a:ext>
            </a:extLst>
          </p:cNvPr>
          <p:cNvSpPr txBox="1">
            <a:spLocks/>
          </p:cNvSpPr>
          <p:nvPr/>
        </p:nvSpPr>
        <p:spPr>
          <a:xfrm>
            <a:off x="504633" y="5058146"/>
            <a:ext cx="5197900" cy="99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3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– Ландшафт острова, разработанный в программе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World Machine</a:t>
            </a:r>
            <a:endParaRPr lang="ru-RU" sz="1800" b="1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85CBD33-D4FB-4927-930C-1EA4A2BE1AC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32" y="1690688"/>
            <a:ext cx="5197900" cy="30587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E91AF3C-1A75-4F1B-A412-895E08FFDBA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1093" y="1690687"/>
            <a:ext cx="5756275" cy="305879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DA7F32E9-5AD3-4DD2-BBE1-C39B3F90AC4A}"/>
              </a:ext>
            </a:extLst>
          </p:cNvPr>
          <p:cNvSpPr txBox="1">
            <a:spLocks/>
          </p:cNvSpPr>
          <p:nvPr/>
        </p:nvSpPr>
        <p:spPr>
          <a:xfrm>
            <a:off x="6095998" y="5058147"/>
            <a:ext cx="5197900" cy="993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4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– Ландшафт острова, импортированный в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Unreal Engine 4</a:t>
            </a:r>
            <a:endParaRPr lang="ru-RU" sz="1800" b="1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0725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араллелограмм 11">
            <a:extLst>
              <a:ext uri="{FF2B5EF4-FFF2-40B4-BE49-F238E27FC236}">
                <a16:creationId xmlns:a16="http://schemas.microsoft.com/office/drawing/2014/main" id="{DAEBBDA6-7A12-4820-BACE-6D2D8C9C4832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1" y="96712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Повышение производительности при рендеринге большого ландшафта</a:t>
            </a:r>
          </a:p>
        </p:txBody>
      </p:sp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228E5AAC-AB21-430B-86D8-122076083C7C}"/>
              </a:ext>
            </a:extLst>
          </p:cNvPr>
          <p:cNvSpPr txBox="1">
            <a:spLocks/>
          </p:cNvSpPr>
          <p:nvPr/>
        </p:nvSpPr>
        <p:spPr>
          <a:xfrm>
            <a:off x="741481" y="1686212"/>
            <a:ext cx="3887851" cy="44984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Тайлинг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Использование </a:t>
            </a:r>
            <a:r>
              <a:rPr 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LOD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FAF660-9897-4628-8556-B231263F672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034" y="1825625"/>
            <a:ext cx="3540703" cy="335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54BC7A-F532-42F7-AC4E-EA81BC760212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332" y="1825624"/>
            <a:ext cx="3540702" cy="33559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4FFC8143-0824-404A-82AA-875A7ADA7A48}"/>
              </a:ext>
            </a:extLst>
          </p:cNvPr>
          <p:cNvSpPr txBox="1">
            <a:spLocks/>
          </p:cNvSpPr>
          <p:nvPr/>
        </p:nvSpPr>
        <p:spPr>
          <a:xfrm>
            <a:off x="5571084" y="5191152"/>
            <a:ext cx="5197900" cy="993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5 – Разделение карты ландшафта на тайлы</a:t>
            </a:r>
          </a:p>
        </p:txBody>
      </p:sp>
    </p:spTree>
    <p:extLst>
      <p:ext uri="{BB962C8B-B14F-4D97-AF65-F5344CB8AC3E}">
        <p14:creationId xmlns:p14="http://schemas.microsoft.com/office/powerpoint/2010/main" val="169807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Детализация ландшафта: озеленение</a:t>
            </a:r>
          </a:p>
        </p:txBody>
      </p:sp>
      <p:sp>
        <p:nvSpPr>
          <p:cNvPr id="19" name="Подзаголовок 2">
            <a:extLst>
              <a:ext uri="{FF2B5EF4-FFF2-40B4-BE49-F238E27FC236}">
                <a16:creationId xmlns:a16="http://schemas.microsoft.com/office/drawing/2014/main" id="{775D0913-8CC8-496F-9BB2-92B6CD5DD430}"/>
              </a:ext>
            </a:extLst>
          </p:cNvPr>
          <p:cNvSpPr txBox="1">
            <a:spLocks/>
          </p:cNvSpPr>
          <p:nvPr/>
        </p:nvSpPr>
        <p:spPr>
          <a:xfrm>
            <a:off x="504633" y="5058146"/>
            <a:ext cx="11246388" cy="993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Рисунок 6 – Добавленные в сцену 3д модели травы и деревьев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DFE947A-B2DE-4072-A858-FB35072EE52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979" y="1862051"/>
            <a:ext cx="5577436" cy="3041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D349D41-BB69-446A-876D-DCAB64CA2E1C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561" y="1862051"/>
            <a:ext cx="5426460" cy="305440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4265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араллелограмм 22">
            <a:extLst>
              <a:ext uri="{FF2B5EF4-FFF2-40B4-BE49-F238E27FC236}">
                <a16:creationId xmlns:a16="http://schemas.microsoft.com/office/drawing/2014/main" id="{4CA92987-B3BB-4342-871F-C7AD2C7306F9}"/>
              </a:ext>
            </a:extLst>
          </p:cNvPr>
          <p:cNvSpPr/>
          <p:nvPr/>
        </p:nvSpPr>
        <p:spPr>
          <a:xfrm>
            <a:off x="-1" y="1"/>
            <a:ext cx="12191999" cy="1330896"/>
          </a:xfrm>
          <a:prstGeom prst="parallelogram">
            <a:avLst>
              <a:gd name="adj" fmla="val 0"/>
            </a:avLst>
          </a:prstGeom>
          <a:solidFill>
            <a:srgbClr val="176D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A084CBCA-1B86-4816-82CA-0919471FB847}"/>
              </a:ext>
            </a:extLst>
          </p:cNvPr>
          <p:cNvSpPr txBox="1">
            <a:spLocks/>
          </p:cNvSpPr>
          <p:nvPr/>
        </p:nvSpPr>
        <p:spPr>
          <a:xfrm>
            <a:off x="741480" y="88830"/>
            <a:ext cx="10713458" cy="11532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b="1" dirty="0">
                <a:solidFill>
                  <a:schemeClr val="bg1"/>
                </a:solidFill>
                <a:latin typeface="ALS Sector Regular" pitchFamily="2" charset="0"/>
                <a:cs typeface="ALS Sector Regular" pitchFamily="2" charset="0"/>
              </a:rPr>
              <a:t>Детализация ландшафта: водоёмы</a:t>
            </a: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B9C2B9AE-5A00-4BA2-8275-155F1B475264}"/>
              </a:ext>
            </a:extLst>
          </p:cNvPr>
          <p:cNvSpPr txBox="1">
            <a:spLocks/>
          </p:cNvSpPr>
          <p:nvPr/>
        </p:nvSpPr>
        <p:spPr>
          <a:xfrm>
            <a:off x="741480" y="1686213"/>
            <a:ext cx="10297822" cy="44984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Визуальные эффекты, важные для реалистичного изображения воды 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:</a:t>
            </a:r>
            <a:endParaRPr lang="ru-RU" sz="1800" b="1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Двигающаяся рябь на поверхности воды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;</a:t>
            </a:r>
            <a:endParaRPr lang="ru-RU" sz="1800" b="1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Рефракция света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;</a:t>
            </a:r>
            <a:endParaRPr lang="ru-RU" sz="1800" b="1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Поглощение света, зависящее от глубины водоёма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;</a:t>
            </a: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 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Отражение света в зависимости от угла, под которым наблюдается вода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;</a:t>
            </a:r>
            <a:endParaRPr lang="ru-RU" sz="1800" b="1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Пена, появляющаяся на границах воды и в местах резкого изменения направления течения</a:t>
            </a: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LS Sector Regular" pitchFamily="2" charset="0"/>
                <a:cs typeface="ALS Sector Regular" pitchFamily="2" charset="0"/>
              </a:rPr>
              <a:t>.</a:t>
            </a:r>
            <a:endParaRPr lang="ru-RU" sz="1800" b="1" dirty="0">
              <a:solidFill>
                <a:schemeClr val="tx1">
                  <a:lumMod val="65000"/>
                  <a:lumOff val="35000"/>
                </a:schemeClr>
              </a:solidFill>
              <a:latin typeface="ALS Sector Regular" pitchFamily="2" charset="0"/>
              <a:cs typeface="ALS Sector Regula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16535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22621</TotalTime>
  <Words>1358</Words>
  <Application>Microsoft Office PowerPoint</Application>
  <PresentationFormat>Широкоэкранный</PresentationFormat>
  <Paragraphs>138</Paragraphs>
  <Slides>18</Slides>
  <Notes>18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3" baseType="lpstr">
      <vt:lpstr>Arial</vt:lpstr>
      <vt:lpstr>Calibri Light</vt:lpstr>
      <vt:lpstr>Calibri</vt:lpstr>
      <vt:lpstr>ALS Sector Regular</vt:lpstr>
      <vt:lpstr>Тема Office</vt:lpstr>
      <vt:lpstr>Презентация PowerPoint</vt:lpstr>
      <vt:lpstr>Постановка задачи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МГТУ им. Н.Э. Баумана</dc:title>
  <dc:subject/>
  <dc:creator>Katya Selivanova</dc:creator>
  <cp:keywords/>
  <dc:description/>
  <cp:lastModifiedBy>артемий</cp:lastModifiedBy>
  <cp:revision>55</cp:revision>
  <dcterms:created xsi:type="dcterms:W3CDTF">2022-04-18T20:35:07Z</dcterms:created>
  <dcterms:modified xsi:type="dcterms:W3CDTF">2024-06-25T11:46:53Z</dcterms:modified>
  <cp:category/>
</cp:coreProperties>
</file>

<file path=docProps/thumbnail.jpeg>
</file>